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6" r:id="rId1"/>
  </p:sldMasterIdLst>
  <p:notesMasterIdLst>
    <p:notesMasterId r:id="rId17"/>
  </p:notesMasterIdLst>
  <p:sldIdLst>
    <p:sldId id="258" r:id="rId2"/>
    <p:sldId id="257" r:id="rId3"/>
    <p:sldId id="259" r:id="rId4"/>
    <p:sldId id="260" r:id="rId5"/>
    <p:sldId id="281" r:id="rId6"/>
    <p:sldId id="261" r:id="rId7"/>
    <p:sldId id="262" r:id="rId8"/>
    <p:sldId id="263" r:id="rId9"/>
    <p:sldId id="266" r:id="rId10"/>
    <p:sldId id="267" r:id="rId11"/>
    <p:sldId id="269" r:id="rId12"/>
    <p:sldId id="270" r:id="rId13"/>
    <p:sldId id="271" r:id="rId14"/>
    <p:sldId id="272" r:id="rId15"/>
    <p:sldId id="273" r:id="rId1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ED98818A-616D-4BCE-9A2E-DE57E6694452}" type="datetimeFigureOut">
              <a:rPr lang="en-US"/>
              <a:pPr>
                <a:defRPr/>
              </a:pPr>
              <a:t>2/13/2017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6A00B6AC-DEB4-4394-A579-BF71D4DC8B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599038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18D6D-0B19-4347-B52C-0CE88247B2C5}" type="datetimeFigureOut">
              <a:rPr lang="en-US" smtClean="0"/>
              <a:pPr/>
              <a:t>2/13/2017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Schram/Tibbetts, Introduction to Criminology</a:t>
            </a:r>
          </a:p>
          <a:p>
            <a:pPr>
              <a:defRPr/>
            </a:pPr>
            <a:r>
              <a:rPr lang="en-US" smtClean="0"/>
              <a:t> © 2014 SAGE Publications,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724DFD4-AA66-42AF-B229-8FD943F3276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31198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18D6D-0B19-4347-B52C-0CE88247B2C5}" type="datetimeFigureOut">
              <a:rPr lang="en-US" smtClean="0"/>
              <a:pPr/>
              <a:t>2/13/2017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Schram/Tibbetts, Introduction to Criminology</a:t>
            </a:r>
          </a:p>
          <a:p>
            <a:pPr>
              <a:defRPr/>
            </a:pPr>
            <a:r>
              <a:rPr lang="en-US" smtClean="0"/>
              <a:t> © 2014 SAGE Publications,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781144-87CB-4B04-8B75-3CAE1037D84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8340898"/>
      </p:ext>
    </p:extLst>
  </p:cSld>
  <p:clrMapOvr>
    <a:masterClrMapping/>
  </p:clrMapOvr>
  <p:hf sldNum="0" hd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18D6D-0B19-4347-B52C-0CE88247B2C5}" type="datetimeFigureOut">
              <a:rPr lang="en-US" smtClean="0"/>
              <a:pPr/>
              <a:t>2/13/2017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Schram/Tibbetts, Introduction to Criminology</a:t>
            </a:r>
          </a:p>
          <a:p>
            <a:pPr>
              <a:defRPr/>
            </a:pPr>
            <a:r>
              <a:rPr lang="en-US" smtClean="0"/>
              <a:t> © 2014 SAGE Publications,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781144-87CB-4B04-8B75-3CAE1037D84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2169824"/>
      </p:ext>
    </p:extLst>
  </p:cSld>
  <p:clrMapOvr>
    <a:masterClrMapping/>
  </p:clrMapOvr>
  <p:hf sldNum="0" hd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18D6D-0B19-4347-B52C-0CE88247B2C5}" type="datetimeFigureOut">
              <a:rPr lang="en-US" smtClean="0"/>
              <a:pPr/>
              <a:t>2/13/2017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Schram/Tibbetts, Introduction to Criminology</a:t>
            </a:r>
          </a:p>
          <a:p>
            <a:pPr>
              <a:defRPr/>
            </a:pPr>
            <a:r>
              <a:rPr lang="en-US" smtClean="0"/>
              <a:t> © 2014 SAGE Publications,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AF9849-6799-4799-B193-EBAAF76EE0A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87798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18D6D-0B19-4347-B52C-0CE88247B2C5}" type="datetimeFigureOut">
              <a:rPr lang="en-US" smtClean="0"/>
              <a:pPr/>
              <a:t>2/13/2017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Schram/Tibbetts, Introduction to Criminology</a:t>
            </a:r>
          </a:p>
          <a:p>
            <a:pPr>
              <a:defRPr/>
            </a:pPr>
            <a:r>
              <a:rPr lang="en-US" smtClean="0"/>
              <a:t> © 2014 SAGE Publications,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9F44E02-EF04-4694-AD67-B5982076DC0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5731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18D6D-0B19-4347-B52C-0CE88247B2C5}" type="datetimeFigureOut">
              <a:rPr lang="en-US" smtClean="0"/>
              <a:pPr/>
              <a:t>2/13/2017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Schram/Tibbetts, Introduction to Criminology</a:t>
            </a:r>
          </a:p>
          <a:p>
            <a:pPr>
              <a:defRPr/>
            </a:pPr>
            <a:r>
              <a:rPr lang="en-US" smtClean="0"/>
              <a:t> © 2014 SAGE Publications, Inc.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781144-87CB-4B04-8B75-3CAE1037D84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5553838"/>
      </p:ext>
    </p:extLst>
  </p:cSld>
  <p:clrMapOvr>
    <a:masterClrMapping/>
  </p:clrMapOvr>
  <p:hf sldNum="0" hd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18D6D-0B19-4347-B52C-0CE88247B2C5}" type="datetimeFigureOut">
              <a:rPr lang="en-US" smtClean="0"/>
              <a:pPr/>
              <a:t>2/13/2017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Schram/Tibbetts, Introduction to Criminology</a:t>
            </a:r>
          </a:p>
          <a:p>
            <a:pPr>
              <a:defRPr/>
            </a:pPr>
            <a:r>
              <a:rPr lang="en-US" smtClean="0"/>
              <a:t> © 2014 SAGE Publications, Inc.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781144-87CB-4B04-8B75-3CAE1037D84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1962150"/>
      </p:ext>
    </p:extLst>
  </p:cSld>
  <p:clrMapOvr>
    <a:masterClrMapping/>
  </p:clrMapOvr>
  <p:hf sldNum="0" hd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18D6D-0B19-4347-B52C-0CE88247B2C5}" type="datetimeFigureOut">
              <a:rPr lang="en-US" smtClean="0"/>
              <a:pPr/>
              <a:t>2/13/2017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Schram/Tibbetts, Introduction to Criminology</a:t>
            </a:r>
          </a:p>
          <a:p>
            <a:pPr>
              <a:defRPr/>
            </a:pPr>
            <a:r>
              <a:rPr lang="en-US" smtClean="0"/>
              <a:t> © 2014 SAGE Publications,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781144-87CB-4B04-8B75-3CAE1037D84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3699050"/>
      </p:ext>
    </p:extLst>
  </p:cSld>
  <p:clrMapOvr>
    <a:masterClrMapping/>
  </p:clrMapOvr>
  <p:hf sldNum="0" hd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18D6D-0B19-4347-B52C-0CE88247B2C5}" type="datetimeFigureOut">
              <a:rPr lang="en-US" smtClean="0"/>
              <a:pPr/>
              <a:t>2/13/2017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Schram/Tibbetts, Introduction to Criminology</a:t>
            </a:r>
          </a:p>
          <a:p>
            <a:pPr>
              <a:defRPr/>
            </a:pPr>
            <a:r>
              <a:rPr lang="en-US" smtClean="0"/>
              <a:t> © 2014 SAGE Publications, Inc.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A3B0E-F1C1-455C-9B14-C2A73532282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68941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18D6D-0B19-4347-B52C-0CE88247B2C5}" type="datetimeFigureOut">
              <a:rPr lang="en-US" smtClean="0"/>
              <a:pPr/>
              <a:t>2/13/2017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Schram/Tibbetts, Introduction to Criminology</a:t>
            </a:r>
          </a:p>
          <a:p>
            <a:pPr>
              <a:defRPr/>
            </a:pPr>
            <a:r>
              <a:rPr lang="en-US" smtClean="0"/>
              <a:t> © 2014 SAGE Publications, Inc.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781144-87CB-4B04-8B75-3CAE1037D84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7178381"/>
      </p:ext>
    </p:extLst>
  </p:cSld>
  <p:clrMapOvr>
    <a:masterClrMapping/>
  </p:clrMapOvr>
  <p:hf sldNum="0" hd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18D6D-0B19-4347-B52C-0CE88247B2C5}" type="datetimeFigureOut">
              <a:rPr lang="en-US" smtClean="0"/>
              <a:pPr/>
              <a:t>2/13/2017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Schram/Tibbetts, Introduction to Criminology</a:t>
            </a:r>
          </a:p>
          <a:p>
            <a:pPr>
              <a:defRPr/>
            </a:pPr>
            <a:r>
              <a:rPr lang="en-US" smtClean="0"/>
              <a:t> © 2014 SAGE Publications, Inc.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781144-87CB-4B04-8B75-3CAE1037D84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5536597"/>
      </p:ext>
    </p:extLst>
  </p:cSld>
  <p:clrMapOvr>
    <a:masterClrMapping/>
  </p:clrMapOvr>
  <p:hf sldNum="0" hd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E18D6D-0B19-4347-B52C-0CE88247B2C5}" type="datetimeFigureOut">
              <a:rPr lang="en-US" smtClean="0"/>
              <a:pPr/>
              <a:t>2/13/2017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smtClean="0"/>
              <a:t>Schram/Tibbetts, Introduction to Criminology</a:t>
            </a:r>
          </a:p>
          <a:p>
            <a:pPr>
              <a:defRPr/>
            </a:pPr>
            <a:r>
              <a:rPr lang="en-US" smtClean="0"/>
              <a:t> © 2014 SAGE Publications,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33781144-87CB-4B04-8B75-3CAE1037D84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90703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7" r:id="rId1"/>
    <p:sldLayoutId id="2147483718" r:id="rId2"/>
    <p:sldLayoutId id="2147483719" r:id="rId3"/>
    <p:sldLayoutId id="2147483720" r:id="rId4"/>
    <p:sldLayoutId id="2147483721" r:id="rId5"/>
    <p:sldLayoutId id="2147483722" r:id="rId6"/>
    <p:sldLayoutId id="2147483723" r:id="rId7"/>
    <p:sldLayoutId id="2147483724" r:id="rId8"/>
    <p:sldLayoutId id="2147483725" r:id="rId9"/>
    <p:sldLayoutId id="2147483726" r:id="rId10"/>
    <p:sldLayoutId id="2147483727" r:id="rId11"/>
  </p:sldLayoutIdLst>
  <p:hf sldNum="0"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Title 2"/>
          <p:cNvSpPr>
            <a:spLocks noGrp="1"/>
          </p:cNvSpPr>
          <p:nvPr>
            <p:ph type="title"/>
          </p:nvPr>
        </p:nvSpPr>
        <p:spPr>
          <a:xfrm>
            <a:off x="1066800" y="4876800"/>
            <a:ext cx="7886700" cy="600076"/>
          </a:xfrm>
        </p:spPr>
        <p:txBody>
          <a:bodyPr>
            <a:normAutofit/>
          </a:bodyPr>
          <a:lstStyle/>
          <a:p>
            <a:pPr algn="ctr" eaLnBrk="1" hangingPunct="1"/>
            <a:r>
              <a:rPr lang="en-US" sz="3600" b="1" dirty="0" smtClean="0"/>
              <a:t>Chapter 7</a:t>
            </a:r>
          </a:p>
        </p:txBody>
      </p:sp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1428750" y="5410200"/>
            <a:ext cx="7162800" cy="1295400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sz="3000" b="1" dirty="0" smtClean="0">
                <a:solidFill>
                  <a:schemeClr val="tx1"/>
                </a:solidFill>
              </a:rPr>
              <a:t>Social Structure Theories of Crime I:</a:t>
            </a:r>
          </a:p>
          <a:p>
            <a:pPr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sz="3000" b="1" dirty="0" smtClean="0">
                <a:solidFill>
                  <a:schemeClr val="tx1"/>
                </a:solidFill>
              </a:rPr>
              <a:t>Early Development and Strain Models of Crime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971" y="0"/>
            <a:ext cx="8305800" cy="4876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>
          <a:xfrm>
            <a:off x="914400" y="375217"/>
            <a:ext cx="8077200" cy="914400"/>
          </a:xfrm>
        </p:spPr>
        <p:txBody>
          <a:bodyPr>
            <a:noAutofit/>
          </a:bodyPr>
          <a:lstStyle/>
          <a:p>
            <a:r>
              <a:rPr lang="en-US" sz="3600" dirty="0">
                <a:solidFill>
                  <a:srgbClr val="CF5716"/>
                </a:solidFill>
              </a:rPr>
              <a:t>Cohen’s </a:t>
            </a:r>
            <a:r>
              <a:rPr lang="en-US" sz="3600" dirty="0" smtClean="0">
                <a:solidFill>
                  <a:srgbClr val="CF5716"/>
                </a:solidFill>
              </a:rPr>
              <a:t>theory </a:t>
            </a:r>
            <a:r>
              <a:rPr lang="en-US" sz="3600" dirty="0">
                <a:solidFill>
                  <a:srgbClr val="CF5716"/>
                </a:solidFill>
              </a:rPr>
              <a:t>of </a:t>
            </a:r>
            <a:r>
              <a:rPr lang="en-US" sz="3600" dirty="0" smtClean="0">
                <a:solidFill>
                  <a:srgbClr val="CF5716"/>
                </a:solidFill>
              </a:rPr>
              <a:t>lower-class status frustration </a:t>
            </a:r>
            <a:r>
              <a:rPr lang="en-US" sz="3600" dirty="0">
                <a:solidFill>
                  <a:srgbClr val="CF5716"/>
                </a:solidFill>
              </a:rPr>
              <a:t>and </a:t>
            </a:r>
            <a:r>
              <a:rPr lang="en-US" sz="3600" dirty="0" smtClean="0">
                <a:solidFill>
                  <a:srgbClr val="CF5716"/>
                </a:solidFill>
              </a:rPr>
              <a:t>gang formation</a:t>
            </a:r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>
          <a:xfrm>
            <a:off x="914400" y="1676400"/>
            <a:ext cx="7886700" cy="4351338"/>
          </a:xfrm>
        </p:spPr>
        <p:txBody>
          <a:bodyPr>
            <a:normAutofit/>
          </a:bodyPr>
          <a:lstStyle/>
          <a:p>
            <a:pPr eaLnBrk="1" hangingPunct="1"/>
            <a:r>
              <a:rPr lang="en-US" sz="2200" dirty="0" smtClean="0"/>
              <a:t>Delinquent boy</a:t>
            </a:r>
          </a:p>
          <a:p>
            <a:pPr lvl="1"/>
            <a:r>
              <a:rPr lang="en-US" sz="2200" dirty="0" smtClean="0"/>
              <a:t>Lower class individuals who had experienced the same strains and experiences form together into a group.</a:t>
            </a:r>
          </a:p>
          <a:p>
            <a:pPr eaLnBrk="1" hangingPunct="1"/>
            <a:r>
              <a:rPr lang="en-US" sz="2200" dirty="0" smtClean="0"/>
              <a:t>College boy</a:t>
            </a:r>
          </a:p>
          <a:p>
            <a:pPr lvl="1"/>
            <a:r>
              <a:rPr lang="en-US" sz="2200" dirty="0" smtClean="0"/>
              <a:t>Responds to disadvantaged situation by dedicating himself to overcoming the odds and competing in the middle-class schools.</a:t>
            </a:r>
          </a:p>
          <a:p>
            <a:pPr eaLnBrk="1" hangingPunct="1"/>
            <a:r>
              <a:rPr lang="en-US" sz="2200" dirty="0" smtClean="0"/>
              <a:t>Corner boy</a:t>
            </a:r>
          </a:p>
          <a:p>
            <a:pPr lvl="1"/>
            <a:r>
              <a:rPr lang="en-US" sz="2200" dirty="0" smtClean="0"/>
              <a:t>Responds to the situation by accepting his place in society as a lower class individual who will somewhat passively make the best life possible at the bottom of the social order.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>
          <a:xfrm>
            <a:off x="914400" y="304800"/>
            <a:ext cx="7924800" cy="914400"/>
          </a:xfrm>
        </p:spPr>
        <p:txBody>
          <a:bodyPr>
            <a:noAutofit/>
          </a:bodyPr>
          <a:lstStyle/>
          <a:p>
            <a:r>
              <a:rPr lang="en-US" sz="3600" dirty="0">
                <a:solidFill>
                  <a:srgbClr val="CF5716"/>
                </a:solidFill>
              </a:rPr>
              <a:t>Cloward and Ohlin’s </a:t>
            </a:r>
            <a:br>
              <a:rPr lang="en-US" sz="3600" dirty="0">
                <a:solidFill>
                  <a:srgbClr val="CF5716"/>
                </a:solidFill>
              </a:rPr>
            </a:br>
            <a:r>
              <a:rPr lang="en-US" sz="3600" dirty="0" smtClean="0">
                <a:solidFill>
                  <a:srgbClr val="CF5716"/>
                </a:solidFill>
              </a:rPr>
              <a:t>theory </a:t>
            </a:r>
            <a:r>
              <a:rPr lang="en-US" sz="3600" dirty="0">
                <a:solidFill>
                  <a:srgbClr val="CF5716"/>
                </a:solidFill>
              </a:rPr>
              <a:t>of </a:t>
            </a:r>
            <a:r>
              <a:rPr lang="en-US" sz="3600" dirty="0" smtClean="0">
                <a:solidFill>
                  <a:srgbClr val="CF5716"/>
                </a:solidFill>
              </a:rPr>
              <a:t>differential opportunity</a:t>
            </a:r>
            <a:endParaRPr lang="en-US" sz="3600" dirty="0">
              <a:solidFill>
                <a:srgbClr val="CF5716"/>
              </a:solidFill>
            </a:endParaRPr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>
          <a:xfrm>
            <a:off x="914400" y="1752600"/>
            <a:ext cx="7886700" cy="4351338"/>
          </a:xfrm>
        </p:spPr>
        <p:txBody>
          <a:bodyPr/>
          <a:lstStyle/>
          <a:p>
            <a:pPr eaLnBrk="1" hangingPunct="1"/>
            <a:r>
              <a:rPr lang="en-US" dirty="0" smtClean="0"/>
              <a:t>Assumed that all youth are socialized to believe in the American Dream.</a:t>
            </a:r>
          </a:p>
          <a:p>
            <a:pPr eaLnBrk="1" hangingPunct="1"/>
            <a:r>
              <a:rPr lang="en-US" dirty="0" smtClean="0"/>
              <a:t>When individuals realize they are blocked from conventional opportunities they become frustrated and strained.</a:t>
            </a:r>
          </a:p>
          <a:p>
            <a:pPr eaLnBrk="1" hangingPunct="1"/>
            <a:r>
              <a:rPr lang="en-US" dirty="0" smtClean="0"/>
              <a:t>Emphasized three different types of gangs that form based on characteristics of the social structure in the neighborhood.</a:t>
            </a:r>
          </a:p>
          <a:p>
            <a:pPr eaLnBrk="1" hangingPunct="1"/>
            <a:r>
              <a:rPr lang="en-US" dirty="0" smtClean="0"/>
              <a:t>Emphasized both legal and illegal opportunities.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>
          <a:xfrm>
            <a:off x="914400" y="364331"/>
            <a:ext cx="8001000" cy="914400"/>
          </a:xfrm>
        </p:spPr>
        <p:txBody>
          <a:bodyPr>
            <a:noAutofit/>
          </a:bodyPr>
          <a:lstStyle/>
          <a:p>
            <a:r>
              <a:rPr lang="en-US" sz="3600" dirty="0">
                <a:solidFill>
                  <a:srgbClr val="CF5716"/>
                </a:solidFill>
              </a:rPr>
              <a:t>Cloward and Ohlin’s </a:t>
            </a:r>
            <a:br>
              <a:rPr lang="en-US" sz="3600" dirty="0">
                <a:solidFill>
                  <a:srgbClr val="CF5716"/>
                </a:solidFill>
              </a:rPr>
            </a:br>
            <a:r>
              <a:rPr lang="en-US" sz="3600" dirty="0" smtClean="0">
                <a:solidFill>
                  <a:srgbClr val="CF5716"/>
                </a:solidFill>
              </a:rPr>
              <a:t>theory </a:t>
            </a:r>
            <a:r>
              <a:rPr lang="en-US" sz="3600" dirty="0">
                <a:solidFill>
                  <a:srgbClr val="CF5716"/>
                </a:solidFill>
              </a:rPr>
              <a:t>of </a:t>
            </a:r>
            <a:r>
              <a:rPr lang="en-US" sz="3600" dirty="0" smtClean="0">
                <a:solidFill>
                  <a:srgbClr val="CF5716"/>
                </a:solidFill>
              </a:rPr>
              <a:t>differential opportunity</a:t>
            </a:r>
          </a:p>
        </p:txBody>
      </p:sp>
      <p:sp>
        <p:nvSpPr>
          <p:cNvPr id="19459" name="Content Placeholder 2"/>
          <p:cNvSpPr>
            <a:spLocks noGrp="1"/>
          </p:cNvSpPr>
          <p:nvPr>
            <p:ph idx="1"/>
          </p:nvPr>
        </p:nvSpPr>
        <p:spPr>
          <a:xfrm>
            <a:off x="914400" y="1752600"/>
            <a:ext cx="7886700" cy="4351338"/>
          </a:xfrm>
        </p:spPr>
        <p:txBody>
          <a:bodyPr>
            <a:normAutofit/>
          </a:bodyPr>
          <a:lstStyle/>
          <a:p>
            <a:pPr eaLnBrk="1" hangingPunct="1"/>
            <a:r>
              <a:rPr lang="en-US" sz="2200" dirty="0" smtClean="0"/>
              <a:t>Types of gangs</a:t>
            </a:r>
          </a:p>
          <a:p>
            <a:pPr lvl="1"/>
            <a:r>
              <a:rPr lang="en-US" sz="2200" dirty="0" smtClean="0"/>
              <a:t>Criminal gangs</a:t>
            </a:r>
          </a:p>
          <a:p>
            <a:pPr lvl="2"/>
            <a:r>
              <a:rPr lang="en-US" sz="2200" dirty="0" smtClean="0"/>
              <a:t>Form in lower-class neighborhoods that have an organized structure of adult criminal behavior.</a:t>
            </a:r>
          </a:p>
          <a:p>
            <a:pPr lvl="1"/>
            <a:r>
              <a:rPr lang="en-US" sz="2200" dirty="0" smtClean="0"/>
              <a:t>Conflict gangs</a:t>
            </a:r>
          </a:p>
          <a:p>
            <a:pPr lvl="2"/>
            <a:r>
              <a:rPr lang="en-US" sz="2200" dirty="0" smtClean="0"/>
              <a:t>Develop in neighborhoods that have weak stability and little or no organization.</a:t>
            </a:r>
          </a:p>
          <a:p>
            <a:pPr lvl="1"/>
            <a:r>
              <a:rPr lang="en-US" sz="2200" dirty="0" err="1" smtClean="0"/>
              <a:t>Retreatist</a:t>
            </a:r>
            <a:r>
              <a:rPr lang="en-US" sz="2200" dirty="0" smtClean="0"/>
              <a:t> gangs</a:t>
            </a:r>
          </a:p>
          <a:p>
            <a:pPr lvl="2"/>
            <a:r>
              <a:rPr lang="en-US" sz="2200" dirty="0" smtClean="0"/>
              <a:t>Made up of individuals who have failed to succeed in the conventional world and could not achieve status in the criminal or conflict gangs of their neighborhoods.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>
          <a:xfrm>
            <a:off x="914400" y="381000"/>
            <a:ext cx="7886700" cy="701674"/>
          </a:xfrm>
        </p:spPr>
        <p:txBody>
          <a:bodyPr>
            <a:normAutofit/>
          </a:bodyPr>
          <a:lstStyle/>
          <a:p>
            <a:pPr eaLnBrk="1" hangingPunct="1"/>
            <a:r>
              <a:rPr lang="en-US" sz="3600" dirty="0" smtClean="0">
                <a:solidFill>
                  <a:srgbClr val="CF5716"/>
                </a:solidFill>
              </a:rPr>
              <a:t>Agnew’s general strain theory</a:t>
            </a:r>
          </a:p>
        </p:txBody>
      </p:sp>
      <p:sp>
        <p:nvSpPr>
          <p:cNvPr id="20483" name="Content Placeholder 2"/>
          <p:cNvSpPr>
            <a:spLocks noGrp="1"/>
          </p:cNvSpPr>
          <p:nvPr>
            <p:ph idx="1"/>
          </p:nvPr>
        </p:nvSpPr>
        <p:spPr>
          <a:xfrm>
            <a:off x="914400" y="1676400"/>
            <a:ext cx="7886700" cy="4351338"/>
          </a:xfrm>
        </p:spPr>
        <p:txBody>
          <a:bodyPr>
            <a:normAutofit/>
          </a:bodyPr>
          <a:lstStyle/>
          <a:p>
            <a:pPr eaLnBrk="1" hangingPunct="1"/>
            <a:r>
              <a:rPr lang="en-US" sz="2200" dirty="0" smtClean="0"/>
              <a:t>Assumes that people of all social classes and economic positions deal with frustrations in routine daily life, which virtually everyone can relate to.</a:t>
            </a:r>
          </a:p>
          <a:p>
            <a:r>
              <a:rPr lang="en-US" sz="2200" dirty="0" smtClean="0"/>
              <a:t>Categories of strain</a:t>
            </a:r>
          </a:p>
          <a:p>
            <a:pPr lvl="1"/>
            <a:r>
              <a:rPr lang="en-US" sz="2200" dirty="0" smtClean="0"/>
              <a:t>Failure to achieve positively valued goals</a:t>
            </a:r>
          </a:p>
          <a:p>
            <a:pPr lvl="1"/>
            <a:r>
              <a:rPr lang="en-US" sz="2200" dirty="0" smtClean="0"/>
              <a:t>Presentation of noxious stimuli</a:t>
            </a:r>
          </a:p>
          <a:p>
            <a:pPr lvl="1"/>
            <a:r>
              <a:rPr lang="en-US" sz="2200" dirty="0" smtClean="0"/>
              <a:t>Removal of positively valued stimuli (likely the largest cause of frustration)</a:t>
            </a:r>
          </a:p>
          <a:p>
            <a:pPr lvl="2"/>
            <a:r>
              <a:rPr lang="en-US" sz="2200" dirty="0" smtClean="0"/>
              <a:t>These strains will lead to stress, and this results in the propensity to feel anger.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>
          <a:xfrm>
            <a:off x="838200" y="320674"/>
            <a:ext cx="7886700" cy="1325563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rgbClr val="CF5716"/>
                </a:solidFill>
              </a:rPr>
              <a:t>Agnew’s </a:t>
            </a:r>
            <a:r>
              <a:rPr lang="en-US" sz="3600" dirty="0" smtClean="0">
                <a:solidFill>
                  <a:srgbClr val="CF5716"/>
                </a:solidFill>
              </a:rPr>
              <a:t>general strain </a:t>
            </a:r>
            <a:r>
              <a:rPr lang="en-US" sz="3600" dirty="0">
                <a:solidFill>
                  <a:srgbClr val="CF5716"/>
                </a:solidFill>
              </a:rPr>
              <a:t>t</a:t>
            </a:r>
            <a:r>
              <a:rPr lang="en-US" sz="3600" dirty="0" smtClean="0">
                <a:solidFill>
                  <a:srgbClr val="CF5716"/>
                </a:solidFill>
              </a:rPr>
              <a:t>heory</a:t>
            </a:r>
            <a:endParaRPr lang="en-US" sz="3600" dirty="0">
              <a:solidFill>
                <a:srgbClr val="CF5716"/>
              </a:solidFill>
            </a:endParaRPr>
          </a:p>
        </p:txBody>
      </p:sp>
      <p:sp>
        <p:nvSpPr>
          <p:cNvPr id="21507" name="Content Placeholder 2"/>
          <p:cNvSpPr>
            <a:spLocks noGrp="1"/>
          </p:cNvSpPr>
          <p:nvPr>
            <p:ph idx="1"/>
          </p:nvPr>
        </p:nvSpPr>
        <p:spPr>
          <a:xfrm>
            <a:off x="914400" y="1905000"/>
            <a:ext cx="7886700" cy="4351338"/>
          </a:xfrm>
        </p:spPr>
        <p:txBody>
          <a:bodyPr>
            <a:normAutofit/>
          </a:bodyPr>
          <a:lstStyle/>
          <a:p>
            <a:pPr eaLnBrk="1" hangingPunct="1"/>
            <a:r>
              <a:rPr lang="en-US" sz="2200" dirty="0" smtClean="0"/>
              <a:t>Individuals who find ways to deal with their stress and anger in a positive way will no longer be predisposed to commit crime.</a:t>
            </a:r>
          </a:p>
          <a:p>
            <a:pPr eaLnBrk="1" hangingPunct="1"/>
            <a:r>
              <a:rPr lang="en-US" sz="2200" dirty="0" smtClean="0"/>
              <a:t>Individuals who do not find a healthy, positive outlet for their anger and frustrations will be far more likely to commit crime.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>
          <a:xfrm>
            <a:off x="925286" y="609600"/>
            <a:ext cx="7886700" cy="701674"/>
          </a:xfrm>
        </p:spPr>
        <p:txBody>
          <a:bodyPr>
            <a:normAutofit/>
          </a:bodyPr>
          <a:lstStyle/>
          <a:p>
            <a:pPr eaLnBrk="1" hangingPunct="1"/>
            <a:r>
              <a:rPr lang="en-US" sz="3600" dirty="0" smtClean="0">
                <a:solidFill>
                  <a:srgbClr val="CF5716"/>
                </a:solidFill>
              </a:rPr>
              <a:t>Policy implications</a:t>
            </a:r>
          </a:p>
        </p:txBody>
      </p:sp>
      <p:sp>
        <p:nvSpPr>
          <p:cNvPr id="22531" name="Content Placeholder 2"/>
          <p:cNvSpPr>
            <a:spLocks noGrp="1"/>
          </p:cNvSpPr>
          <p:nvPr>
            <p:ph idx="1"/>
          </p:nvPr>
        </p:nvSpPr>
        <p:spPr>
          <a:xfrm>
            <a:off x="914400" y="1847851"/>
            <a:ext cx="7886700" cy="4351338"/>
          </a:xfrm>
        </p:spPr>
        <p:txBody>
          <a:bodyPr>
            <a:normAutofit/>
          </a:bodyPr>
          <a:lstStyle/>
          <a:p>
            <a:pPr eaLnBrk="1" hangingPunct="1"/>
            <a:r>
              <a:rPr lang="en-US" sz="2200" dirty="0" smtClean="0"/>
              <a:t>Factors that are most vital for policy implications regarding social structure theories are those regarding educational and vocational opportunities and programs that develop healthy coping mechanisms to deal with stress.</a:t>
            </a:r>
          </a:p>
          <a:p>
            <a:pPr eaLnBrk="1" hangingPunct="1"/>
            <a:r>
              <a:rPr lang="en-US" sz="2200" dirty="0" smtClean="0"/>
              <a:t>Intervention programs for high-risk youths that focus on educational and/or vocational training and opportunities.</a:t>
            </a:r>
          </a:p>
          <a:p>
            <a:pPr eaLnBrk="1" hangingPunct="1"/>
            <a:r>
              <a:rPr lang="en-US" sz="2200" dirty="0" smtClean="0"/>
              <a:t>Programs to train individuals on how to develop coping mechanisms in how to handle stress without resorting to antisocial behavior.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>
          <a:xfrm>
            <a:off x="914400" y="381000"/>
            <a:ext cx="7886700" cy="7620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3600" dirty="0" smtClean="0">
                <a:solidFill>
                  <a:srgbClr val="CF5716"/>
                </a:solidFill>
              </a:rPr>
              <a:t>Early theories of social structure</a:t>
            </a: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>
          <a:xfrm>
            <a:off x="903514" y="1828800"/>
            <a:ext cx="7886700" cy="4351338"/>
          </a:xfrm>
        </p:spPr>
        <p:txBody>
          <a:bodyPr>
            <a:normAutofit/>
          </a:bodyPr>
          <a:lstStyle/>
          <a:p>
            <a:pPr eaLnBrk="1" hangingPunct="1"/>
            <a:r>
              <a:rPr lang="en-US" sz="2200" dirty="0" smtClean="0"/>
              <a:t>Auguste Comte</a:t>
            </a:r>
          </a:p>
          <a:p>
            <a:pPr lvl="1"/>
            <a:r>
              <a:rPr lang="en-US" sz="2200" dirty="0" smtClean="0"/>
              <a:t>Credited with coining the term “sociology.”</a:t>
            </a:r>
          </a:p>
          <a:p>
            <a:pPr eaLnBrk="1" hangingPunct="1"/>
            <a:r>
              <a:rPr lang="en-US" sz="2200" dirty="0" smtClean="0"/>
              <a:t>Andre-Michel Guerry</a:t>
            </a:r>
          </a:p>
          <a:p>
            <a:pPr lvl="1"/>
            <a:r>
              <a:rPr lang="en-US" sz="2200" dirty="0" smtClean="0"/>
              <a:t>Examined crime statistics in France and concluded that property crimes were more frequent in wealthy areas, but violent crime was much higher in poor areas.</a:t>
            </a:r>
          </a:p>
          <a:p>
            <a:pPr eaLnBrk="1" hangingPunct="1"/>
            <a:r>
              <a:rPr lang="en-US" sz="2200" dirty="0" smtClean="0"/>
              <a:t>Adolphe Quetelet</a:t>
            </a:r>
          </a:p>
          <a:p>
            <a:pPr lvl="1"/>
            <a:r>
              <a:rPr lang="en-US" sz="2200" dirty="0" smtClean="0"/>
              <a:t>Using French crime statistics showed that certain types of individuals were more likely to commit crime.</a:t>
            </a:r>
          </a:p>
          <a:p>
            <a:pPr lvl="1"/>
            <a:r>
              <a:rPr lang="en-US" sz="2200" dirty="0" smtClean="0"/>
              <a:t>Relative deprivation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>
          <a:xfrm>
            <a:off x="914400" y="304800"/>
            <a:ext cx="7886700" cy="930274"/>
          </a:xfrm>
        </p:spPr>
        <p:txBody>
          <a:bodyPr>
            <a:normAutofit/>
          </a:bodyPr>
          <a:lstStyle/>
          <a:p>
            <a:pPr eaLnBrk="1" hangingPunct="1"/>
            <a:r>
              <a:rPr lang="en-US" sz="3600" dirty="0" smtClean="0">
                <a:solidFill>
                  <a:srgbClr val="CF5716"/>
                </a:solidFill>
              </a:rPr>
              <a:t>The concept of Anomie</a:t>
            </a:r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>
          <a:xfrm>
            <a:off x="927463" y="1654877"/>
            <a:ext cx="7886700" cy="4351338"/>
          </a:xfrm>
        </p:spPr>
        <p:txBody>
          <a:bodyPr>
            <a:normAutofit/>
          </a:bodyPr>
          <a:lstStyle/>
          <a:p>
            <a:pPr eaLnBrk="1" hangingPunct="1"/>
            <a:r>
              <a:rPr lang="en-US" sz="2200" dirty="0" smtClean="0"/>
              <a:t>Durkheim</a:t>
            </a:r>
          </a:p>
          <a:p>
            <a:pPr lvl="1"/>
            <a:r>
              <a:rPr lang="en-US" sz="2200" dirty="0" smtClean="0"/>
              <a:t>Developed a general mode of societal development largely based on the economic/labor distribution, in which societies are seen as evolving from a simplistic mechanical society toward a multilayered organic society.</a:t>
            </a:r>
          </a:p>
          <a:p>
            <a:pPr lvl="1"/>
            <a:r>
              <a:rPr lang="en-US" sz="2200" dirty="0" smtClean="0"/>
              <a:t>With rapid change, the ability of society to serve as a regulatory mechanism breaks down and the selfish, greedy tendencies of individuals are uncontrolled, causing anomie.</a:t>
            </a:r>
          </a:p>
          <a:p>
            <a:pPr lvl="1"/>
            <a:r>
              <a:rPr lang="en-US" sz="2200" dirty="0" smtClean="0"/>
              <a:t>Wrote the book </a:t>
            </a:r>
            <a:r>
              <a:rPr lang="en-US" sz="2200" i="1" dirty="0" smtClean="0"/>
              <a:t>Suicide.</a:t>
            </a:r>
            <a:endParaRPr lang="en-US" sz="2200" dirty="0" smtClean="0"/>
          </a:p>
          <a:p>
            <a:pPr lvl="1"/>
            <a:endParaRPr lang="en-US" sz="2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>
          <a:xfrm>
            <a:off x="919163" y="457200"/>
            <a:ext cx="7886700" cy="668341"/>
          </a:xfrm>
        </p:spPr>
        <p:txBody>
          <a:bodyPr/>
          <a:lstStyle/>
          <a:p>
            <a:r>
              <a:rPr lang="en-US" dirty="0">
                <a:solidFill>
                  <a:srgbClr val="CF5716"/>
                </a:solidFill>
              </a:rPr>
              <a:t>The </a:t>
            </a:r>
            <a:r>
              <a:rPr lang="en-US" dirty="0" smtClean="0">
                <a:solidFill>
                  <a:srgbClr val="CF5716"/>
                </a:solidFill>
              </a:rPr>
              <a:t>concept </a:t>
            </a:r>
            <a:r>
              <a:rPr lang="en-US" dirty="0">
                <a:solidFill>
                  <a:srgbClr val="CF5716"/>
                </a:solidFill>
              </a:rPr>
              <a:t>of Anomie</a:t>
            </a:r>
            <a:endParaRPr lang="en-US" dirty="0" smtClean="0">
              <a:solidFill>
                <a:srgbClr val="CF5716"/>
              </a:solidFill>
            </a:endParaRP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>
          <a:xfrm>
            <a:off x="927872" y="1524001"/>
            <a:ext cx="7877991" cy="34290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2200" dirty="0" smtClean="0"/>
              <a:t>Primitive mechanical societies</a:t>
            </a:r>
          </a:p>
          <a:p>
            <a:pPr lvl="1"/>
            <a:r>
              <a:rPr lang="en-US" sz="2200" dirty="0" smtClean="0"/>
              <a:t>All members essentially perform the same functions.</a:t>
            </a:r>
          </a:p>
          <a:p>
            <a:pPr lvl="1"/>
            <a:r>
              <a:rPr lang="en-US" sz="2200" dirty="0" smtClean="0"/>
              <a:t>Collective conscience</a:t>
            </a:r>
          </a:p>
          <a:p>
            <a:pPr lvl="1"/>
            <a:r>
              <a:rPr lang="en-US" sz="2200" dirty="0" smtClean="0"/>
              <a:t>Law functions to enforce the conformity of the group.</a:t>
            </a:r>
          </a:p>
          <a:p>
            <a:r>
              <a:rPr lang="en-US" sz="2200" dirty="0" smtClean="0"/>
              <a:t>Organic societies</a:t>
            </a:r>
          </a:p>
          <a:p>
            <a:pPr lvl="1"/>
            <a:r>
              <a:rPr lang="en-US" sz="2200" dirty="0" smtClean="0"/>
              <a:t>Distribution of labor becomes more specified.</a:t>
            </a:r>
          </a:p>
          <a:p>
            <a:pPr lvl="1"/>
            <a:r>
              <a:rPr lang="en-US" sz="2200" dirty="0" smtClean="0"/>
              <a:t>Organic solidarity</a:t>
            </a:r>
          </a:p>
          <a:p>
            <a:pPr lvl="1"/>
            <a:r>
              <a:rPr lang="en-US" sz="2200" dirty="0" smtClean="0"/>
              <a:t>Laws’ primary function is to regulate the interactions and maintain solidarity among the groups.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>
          <a:xfrm>
            <a:off x="919163" y="304801"/>
            <a:ext cx="7886700" cy="838200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rgbClr val="CF5716"/>
                </a:solidFill>
              </a:rPr>
              <a:t>The concept of Anomie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0" y="1295400"/>
            <a:ext cx="6248400" cy="548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7605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>
          <a:xfrm>
            <a:off x="888683" y="381000"/>
            <a:ext cx="7886700" cy="625474"/>
          </a:xfrm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rgbClr val="CF5716"/>
                </a:solidFill>
              </a:rPr>
              <a:t>Merton’s strain theory</a:t>
            </a:r>
          </a:p>
        </p:txBody>
      </p:sp>
      <p:sp>
        <p:nvSpPr>
          <p:cNvPr id="10243" name="Content Placeholder 2"/>
          <p:cNvSpPr>
            <a:spLocks noGrp="1"/>
          </p:cNvSpPr>
          <p:nvPr>
            <p:ph idx="1"/>
          </p:nvPr>
        </p:nvSpPr>
        <p:spPr>
          <a:xfrm>
            <a:off x="864734" y="1558926"/>
            <a:ext cx="7745866" cy="4797425"/>
          </a:xfrm>
        </p:spPr>
        <p:txBody>
          <a:bodyPr>
            <a:normAutofit/>
          </a:bodyPr>
          <a:lstStyle/>
          <a:p>
            <a:pPr eaLnBrk="1" hangingPunct="1"/>
            <a:r>
              <a:rPr lang="en-US" sz="2200" dirty="0" smtClean="0"/>
              <a:t>Influenced </a:t>
            </a:r>
            <a:r>
              <a:rPr lang="en-US" sz="2200" dirty="0"/>
              <a:t>by Durkheim’s concept of anomie.</a:t>
            </a:r>
          </a:p>
          <a:p>
            <a:r>
              <a:rPr lang="en-US" sz="2200" dirty="0" smtClean="0"/>
              <a:t>Remains one of the most cited theories of crime in criminological literature.</a:t>
            </a:r>
          </a:p>
          <a:p>
            <a:r>
              <a:rPr lang="en-US" sz="2200" dirty="0" smtClean="0"/>
              <a:t>Universal socialization of the “American Dream.”</a:t>
            </a:r>
          </a:p>
          <a:p>
            <a:pPr lvl="1"/>
            <a:r>
              <a:rPr lang="en-US" sz="2200" dirty="0" smtClean="0"/>
              <a:t>As long as people work very hard and pay their dues, they will achieve their goals in the end.</a:t>
            </a:r>
          </a:p>
          <a:p>
            <a:r>
              <a:rPr lang="en-US" sz="2200" dirty="0" smtClean="0"/>
              <a:t>Vast majority of the poor do not have much of a chance.</a:t>
            </a:r>
          </a:p>
          <a:p>
            <a:pPr lvl="1"/>
            <a:r>
              <a:rPr lang="en-US" sz="2200" dirty="0" smtClean="0"/>
              <a:t>Causes most of the strain and frustration in American society.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>
          <a:xfrm>
            <a:off x="838200" y="381000"/>
            <a:ext cx="7886700" cy="625474"/>
          </a:xfrm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rgbClr val="CF5716"/>
                </a:solidFill>
              </a:rPr>
              <a:t>Merton’s strain theory</a:t>
            </a:r>
          </a:p>
        </p:txBody>
      </p:sp>
      <p:sp>
        <p:nvSpPr>
          <p:cNvPr id="11267" name="Content Placeholder 2"/>
          <p:cNvSpPr>
            <a:spLocks noGrp="1"/>
          </p:cNvSpPr>
          <p:nvPr>
            <p:ph idx="1"/>
          </p:nvPr>
        </p:nvSpPr>
        <p:spPr>
          <a:xfrm>
            <a:off x="914400" y="1406526"/>
            <a:ext cx="7810500" cy="4949825"/>
          </a:xfrm>
        </p:spPr>
        <p:txBody>
          <a:bodyPr>
            <a:normAutofit/>
          </a:bodyPr>
          <a:lstStyle/>
          <a:p>
            <a:r>
              <a:rPr lang="en-US" sz="2200" dirty="0"/>
              <a:t>Another cause of strain and frustration </a:t>
            </a:r>
            <a:endParaRPr lang="en-US" sz="2200" dirty="0" smtClean="0"/>
          </a:p>
          <a:p>
            <a:pPr lvl="1"/>
            <a:r>
              <a:rPr lang="en-US" sz="2200" dirty="0" smtClean="0"/>
              <a:t>The </a:t>
            </a:r>
            <a:r>
              <a:rPr lang="en-US" sz="2200" dirty="0"/>
              <a:t>d</a:t>
            </a:r>
            <a:r>
              <a:rPr lang="en-US" sz="2200" dirty="0" smtClean="0"/>
              <a:t>ifferential emphasis placed on material goals </a:t>
            </a:r>
          </a:p>
          <a:p>
            <a:pPr lvl="1"/>
            <a:r>
              <a:rPr lang="en-US" sz="2200" dirty="0" smtClean="0"/>
              <a:t>The de-emphasis on the importance of the conventional means.</a:t>
            </a:r>
          </a:p>
          <a:p>
            <a:r>
              <a:rPr lang="en-US" sz="2200" dirty="0" smtClean="0"/>
              <a:t>Redefined anomie as the disequilibrium in emphasis between the goals or means of societies.</a:t>
            </a:r>
          </a:p>
          <a:p>
            <a:pPr lvl="1"/>
            <a:r>
              <a:rPr lang="en-US" sz="2200" dirty="0" smtClean="0"/>
              <a:t>Caused by society transitioning too fast to maintain its regulatory control over its members.</a:t>
            </a:r>
          </a:p>
          <a:p>
            <a:r>
              <a:rPr lang="en-US" sz="2200" dirty="0" smtClean="0"/>
              <a:t>Crime is related to the realization that the American Dream is a lie.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>
          <a:xfrm>
            <a:off x="838200" y="381000"/>
            <a:ext cx="7886700" cy="777874"/>
          </a:xfrm>
        </p:spPr>
        <p:txBody>
          <a:bodyPr>
            <a:normAutofit/>
          </a:bodyPr>
          <a:lstStyle/>
          <a:p>
            <a:pPr eaLnBrk="1" hangingPunct="1"/>
            <a:r>
              <a:rPr lang="en-US" sz="3600" dirty="0" smtClean="0">
                <a:solidFill>
                  <a:srgbClr val="CF5716"/>
                </a:solidFill>
              </a:rPr>
              <a:t>Merton’s adaptations to strain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1524000"/>
            <a:ext cx="6096000" cy="50355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914400" y="364331"/>
            <a:ext cx="7772400" cy="914400"/>
          </a:xfrm>
        </p:spPr>
        <p:txBody>
          <a:bodyPr>
            <a:noAutofit/>
          </a:bodyPr>
          <a:lstStyle/>
          <a:p>
            <a:r>
              <a:rPr lang="en-US" sz="3600" dirty="0" smtClean="0">
                <a:solidFill>
                  <a:srgbClr val="CF5716"/>
                </a:solidFill>
              </a:rPr>
              <a:t>Cohen’s theory of lower-class status frustration and gang formation</a:t>
            </a:r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914400" y="1828800"/>
            <a:ext cx="7886700" cy="4351338"/>
          </a:xfrm>
        </p:spPr>
        <p:txBody>
          <a:bodyPr>
            <a:normAutofit/>
          </a:bodyPr>
          <a:lstStyle/>
          <a:p>
            <a:pPr eaLnBrk="1" hangingPunct="1"/>
            <a:r>
              <a:rPr lang="en-US" sz="2200" dirty="0" smtClean="0"/>
              <a:t>Presented a theory of gang formation using Merton’s strain theory</a:t>
            </a:r>
          </a:p>
          <a:p>
            <a:pPr eaLnBrk="1" hangingPunct="1"/>
            <a:r>
              <a:rPr lang="en-US" sz="2200" dirty="0" smtClean="0"/>
              <a:t>The strain that underclass youth feel in failure in school performance and respect among their peers (status frustration)</a:t>
            </a:r>
          </a:p>
          <a:p>
            <a:pPr eaLnBrk="1" hangingPunct="1"/>
            <a:r>
              <a:rPr lang="en-US" sz="2200" dirty="0" smtClean="0"/>
              <a:t>This leads them to develop a system of values that is contrary to the middle-class standards and values.</a:t>
            </a:r>
          </a:p>
          <a:p>
            <a:r>
              <a:rPr lang="en-US" sz="2200" dirty="0" smtClean="0"/>
              <a:t>These lower class </a:t>
            </a:r>
            <a:r>
              <a:rPr lang="en-US" sz="2200" dirty="0"/>
              <a:t>male youth will adopt a normative value system that defies the very values they are expected to live up to.</a:t>
            </a:r>
          </a:p>
          <a:p>
            <a:endParaRPr lang="en-US" sz="2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esentation1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Presentation1</Template>
  <TotalTime>517</TotalTime>
  <Words>842</Words>
  <Application>Microsoft Office PowerPoint</Application>
  <PresentationFormat>On-screen Show (4:3)</PresentationFormat>
  <Paragraphs>80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Presentation1</vt:lpstr>
      <vt:lpstr>Chapter 7</vt:lpstr>
      <vt:lpstr>Early theories of social structure</vt:lpstr>
      <vt:lpstr>The concept of Anomie</vt:lpstr>
      <vt:lpstr>The concept of Anomie</vt:lpstr>
      <vt:lpstr>The concept of Anomie</vt:lpstr>
      <vt:lpstr>Merton’s strain theory</vt:lpstr>
      <vt:lpstr>Merton’s strain theory</vt:lpstr>
      <vt:lpstr>Merton’s adaptations to strain</vt:lpstr>
      <vt:lpstr>Cohen’s theory of lower-class status frustration and gang formation</vt:lpstr>
      <vt:lpstr>Cohen’s theory of lower-class status frustration and gang formation</vt:lpstr>
      <vt:lpstr>Cloward and Ohlin’s  theory of differential opportunity</vt:lpstr>
      <vt:lpstr>Cloward and Ohlin’s  theory of differential opportunity</vt:lpstr>
      <vt:lpstr>Agnew’s general strain theory</vt:lpstr>
      <vt:lpstr>Agnew’s general strain theory</vt:lpstr>
      <vt:lpstr>Policy implications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LeAnn</dc:creator>
  <cp:lastModifiedBy>SageUser</cp:lastModifiedBy>
  <cp:revision>64</cp:revision>
  <dcterms:created xsi:type="dcterms:W3CDTF">2013-03-02T03:04:06Z</dcterms:created>
  <dcterms:modified xsi:type="dcterms:W3CDTF">2017-02-13T16:10:33Z</dcterms:modified>
</cp:coreProperties>
</file>